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8" d="100"/>
          <a:sy n="48" d="100"/>
        </p:scale>
        <p:origin x="78"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7A37516-82D3-4D8C-BCB5-279EEA907FD6}" type="datetimeFigureOut">
              <a:rPr lang="en-US" smtClean="0"/>
              <a:t>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D3095C-95E0-46D7-A552-BC563031A22E}" type="slidenum">
              <a:rPr lang="en-US" smtClean="0"/>
              <a:t>‹#›</a:t>
            </a:fld>
            <a:endParaRPr lang="en-US"/>
          </a:p>
        </p:txBody>
      </p:sp>
    </p:spTree>
    <p:extLst>
      <p:ext uri="{BB962C8B-B14F-4D97-AF65-F5344CB8AC3E}">
        <p14:creationId xmlns:p14="http://schemas.microsoft.com/office/powerpoint/2010/main" val="575405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A37516-82D3-4D8C-BCB5-279EEA907FD6}" type="datetimeFigureOut">
              <a:rPr lang="en-US" smtClean="0"/>
              <a:t>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D3095C-95E0-46D7-A552-BC563031A22E}" type="slidenum">
              <a:rPr lang="en-US" smtClean="0"/>
              <a:t>‹#›</a:t>
            </a:fld>
            <a:endParaRPr lang="en-US"/>
          </a:p>
        </p:txBody>
      </p:sp>
    </p:spTree>
    <p:extLst>
      <p:ext uri="{BB962C8B-B14F-4D97-AF65-F5344CB8AC3E}">
        <p14:creationId xmlns:p14="http://schemas.microsoft.com/office/powerpoint/2010/main" val="583296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A37516-82D3-4D8C-BCB5-279EEA907FD6}" type="datetimeFigureOut">
              <a:rPr lang="en-US" smtClean="0"/>
              <a:t>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D3095C-95E0-46D7-A552-BC563031A22E}" type="slidenum">
              <a:rPr lang="en-US" smtClean="0"/>
              <a:t>‹#›</a:t>
            </a:fld>
            <a:endParaRPr lang="en-US"/>
          </a:p>
        </p:txBody>
      </p:sp>
    </p:spTree>
    <p:extLst>
      <p:ext uri="{BB962C8B-B14F-4D97-AF65-F5344CB8AC3E}">
        <p14:creationId xmlns:p14="http://schemas.microsoft.com/office/powerpoint/2010/main" val="869544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A37516-82D3-4D8C-BCB5-279EEA907FD6}" type="datetimeFigureOut">
              <a:rPr lang="en-US" smtClean="0"/>
              <a:t>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D3095C-95E0-46D7-A552-BC563031A22E}" type="slidenum">
              <a:rPr lang="en-US" smtClean="0"/>
              <a:t>‹#›</a:t>
            </a:fld>
            <a:endParaRPr lang="en-US"/>
          </a:p>
        </p:txBody>
      </p:sp>
    </p:spTree>
    <p:extLst>
      <p:ext uri="{BB962C8B-B14F-4D97-AF65-F5344CB8AC3E}">
        <p14:creationId xmlns:p14="http://schemas.microsoft.com/office/powerpoint/2010/main" val="4023629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A37516-82D3-4D8C-BCB5-279EEA907FD6}" type="datetimeFigureOut">
              <a:rPr lang="en-US" smtClean="0"/>
              <a:t>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D3095C-95E0-46D7-A552-BC563031A22E}" type="slidenum">
              <a:rPr lang="en-US" smtClean="0"/>
              <a:t>‹#›</a:t>
            </a:fld>
            <a:endParaRPr lang="en-US"/>
          </a:p>
        </p:txBody>
      </p:sp>
    </p:spTree>
    <p:extLst>
      <p:ext uri="{BB962C8B-B14F-4D97-AF65-F5344CB8AC3E}">
        <p14:creationId xmlns:p14="http://schemas.microsoft.com/office/powerpoint/2010/main" val="2660843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7A37516-82D3-4D8C-BCB5-279EEA907FD6}" type="datetimeFigureOut">
              <a:rPr lang="en-US" smtClean="0"/>
              <a:t>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D3095C-95E0-46D7-A552-BC563031A22E}" type="slidenum">
              <a:rPr lang="en-US" smtClean="0"/>
              <a:t>‹#›</a:t>
            </a:fld>
            <a:endParaRPr lang="en-US"/>
          </a:p>
        </p:txBody>
      </p:sp>
    </p:spTree>
    <p:extLst>
      <p:ext uri="{BB962C8B-B14F-4D97-AF65-F5344CB8AC3E}">
        <p14:creationId xmlns:p14="http://schemas.microsoft.com/office/powerpoint/2010/main" val="48881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7A37516-82D3-4D8C-BCB5-279EEA907FD6}" type="datetimeFigureOut">
              <a:rPr lang="en-US" smtClean="0"/>
              <a:t>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D3095C-95E0-46D7-A552-BC563031A22E}" type="slidenum">
              <a:rPr lang="en-US" smtClean="0"/>
              <a:t>‹#›</a:t>
            </a:fld>
            <a:endParaRPr lang="en-US"/>
          </a:p>
        </p:txBody>
      </p:sp>
    </p:spTree>
    <p:extLst>
      <p:ext uri="{BB962C8B-B14F-4D97-AF65-F5344CB8AC3E}">
        <p14:creationId xmlns:p14="http://schemas.microsoft.com/office/powerpoint/2010/main" val="3157461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7A37516-82D3-4D8C-BCB5-279EEA907FD6}" type="datetimeFigureOut">
              <a:rPr lang="en-US" smtClean="0"/>
              <a:t>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D3095C-95E0-46D7-A552-BC563031A22E}" type="slidenum">
              <a:rPr lang="en-US" smtClean="0"/>
              <a:t>‹#›</a:t>
            </a:fld>
            <a:endParaRPr lang="en-US"/>
          </a:p>
        </p:txBody>
      </p:sp>
    </p:spTree>
    <p:extLst>
      <p:ext uri="{BB962C8B-B14F-4D97-AF65-F5344CB8AC3E}">
        <p14:creationId xmlns:p14="http://schemas.microsoft.com/office/powerpoint/2010/main" val="983861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A37516-82D3-4D8C-BCB5-279EEA907FD6}" type="datetimeFigureOut">
              <a:rPr lang="en-US" smtClean="0"/>
              <a:t>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D3095C-95E0-46D7-A552-BC563031A22E}" type="slidenum">
              <a:rPr lang="en-US" smtClean="0"/>
              <a:t>‹#›</a:t>
            </a:fld>
            <a:endParaRPr lang="en-US"/>
          </a:p>
        </p:txBody>
      </p:sp>
    </p:spTree>
    <p:extLst>
      <p:ext uri="{BB962C8B-B14F-4D97-AF65-F5344CB8AC3E}">
        <p14:creationId xmlns:p14="http://schemas.microsoft.com/office/powerpoint/2010/main" val="2702676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A37516-82D3-4D8C-BCB5-279EEA907FD6}" type="datetimeFigureOut">
              <a:rPr lang="en-US" smtClean="0"/>
              <a:t>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D3095C-95E0-46D7-A552-BC563031A22E}" type="slidenum">
              <a:rPr lang="en-US" smtClean="0"/>
              <a:t>‹#›</a:t>
            </a:fld>
            <a:endParaRPr lang="en-US"/>
          </a:p>
        </p:txBody>
      </p:sp>
    </p:spTree>
    <p:extLst>
      <p:ext uri="{BB962C8B-B14F-4D97-AF65-F5344CB8AC3E}">
        <p14:creationId xmlns:p14="http://schemas.microsoft.com/office/powerpoint/2010/main" val="3652664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A37516-82D3-4D8C-BCB5-279EEA907FD6}" type="datetimeFigureOut">
              <a:rPr lang="en-US" smtClean="0"/>
              <a:t>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D3095C-95E0-46D7-A552-BC563031A22E}" type="slidenum">
              <a:rPr lang="en-US" smtClean="0"/>
              <a:t>‹#›</a:t>
            </a:fld>
            <a:endParaRPr lang="en-US"/>
          </a:p>
        </p:txBody>
      </p:sp>
    </p:spTree>
    <p:extLst>
      <p:ext uri="{BB962C8B-B14F-4D97-AF65-F5344CB8AC3E}">
        <p14:creationId xmlns:p14="http://schemas.microsoft.com/office/powerpoint/2010/main" val="4256751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A37516-82D3-4D8C-BCB5-279EEA907FD6}" type="datetimeFigureOut">
              <a:rPr lang="en-US" smtClean="0"/>
              <a:t>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D3095C-95E0-46D7-A552-BC563031A22E}" type="slidenum">
              <a:rPr lang="en-US" smtClean="0"/>
              <a:t>‹#›</a:t>
            </a:fld>
            <a:endParaRPr lang="en-US"/>
          </a:p>
        </p:txBody>
      </p:sp>
    </p:spTree>
    <p:extLst>
      <p:ext uri="{BB962C8B-B14F-4D97-AF65-F5344CB8AC3E}">
        <p14:creationId xmlns:p14="http://schemas.microsoft.com/office/powerpoint/2010/main" val="7490072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Rectangle 34"/>
          <p:cNvSpPr>
            <a:spLocks noChangeArrowheads="1"/>
          </p:cNvSpPr>
          <p:nvPr/>
        </p:nvSpPr>
        <p:spPr bwMode="auto">
          <a:xfrm>
            <a:off x="6048375" y="4953000"/>
            <a:ext cx="5048250" cy="261938"/>
          </a:xfrm>
          <a:prstGeom prst="rect">
            <a:avLst/>
          </a:prstGeom>
          <a:solidFill>
            <a:srgbClr val="000090"/>
          </a:solidFill>
          <a:ln w="9525">
            <a:solidFill>
              <a:schemeClr val="tx1"/>
            </a:solidFill>
            <a:miter lim="800000"/>
            <a:headEnd/>
            <a:tailEnd/>
          </a:ln>
          <a:effectLst/>
        </p:spPr>
        <p:txBody>
          <a:bodyPr wrap="none" lIns="28568" tIns="14284" rIns="28568" bIns="14284" anchor="ctr"/>
          <a:lstStyle/>
          <a:p>
            <a:pPr algn="ctr">
              <a:defRPr/>
            </a:pPr>
            <a:endParaRPr lang="en-US" sz="2250" b="1" dirty="0">
              <a:ea typeface="ＭＳ Ｐゴシック" charset="-128"/>
            </a:endParaRPr>
          </a:p>
        </p:txBody>
      </p:sp>
      <p:sp>
        <p:nvSpPr>
          <p:cNvPr id="47" name="Rectangle 34"/>
          <p:cNvSpPr>
            <a:spLocks noChangeArrowheads="1"/>
          </p:cNvSpPr>
          <p:nvPr/>
        </p:nvSpPr>
        <p:spPr bwMode="auto">
          <a:xfrm>
            <a:off x="6001296" y="973479"/>
            <a:ext cx="5048250" cy="261938"/>
          </a:xfrm>
          <a:prstGeom prst="rect">
            <a:avLst/>
          </a:prstGeom>
          <a:solidFill>
            <a:srgbClr val="000090"/>
          </a:solidFill>
          <a:ln w="9525">
            <a:solidFill>
              <a:schemeClr val="tx1"/>
            </a:solidFill>
            <a:miter lim="800000"/>
            <a:headEnd/>
            <a:tailEnd/>
          </a:ln>
          <a:effectLst/>
        </p:spPr>
        <p:txBody>
          <a:bodyPr wrap="none" lIns="28568" tIns="14284" rIns="28568" bIns="14284" anchor="ctr"/>
          <a:lstStyle/>
          <a:p>
            <a:pPr algn="ctr">
              <a:defRPr/>
            </a:pPr>
            <a:endParaRPr lang="en-US" sz="2250" b="1" dirty="0">
              <a:ea typeface="ＭＳ Ｐゴシック" charset="-128"/>
            </a:endParaRPr>
          </a:p>
        </p:txBody>
      </p:sp>
      <p:sp>
        <p:nvSpPr>
          <p:cNvPr id="2080" name="Rectangle 32"/>
          <p:cNvSpPr>
            <a:spLocks noChangeArrowheads="1"/>
          </p:cNvSpPr>
          <p:nvPr/>
        </p:nvSpPr>
        <p:spPr bwMode="auto">
          <a:xfrm>
            <a:off x="1117073" y="98199"/>
            <a:ext cx="9957855" cy="860284"/>
          </a:xfrm>
          <a:prstGeom prst="rect">
            <a:avLst/>
          </a:prstGeom>
          <a:solidFill>
            <a:srgbClr val="000090"/>
          </a:solidFill>
          <a:ln w="9525">
            <a:solidFill>
              <a:schemeClr val="bg2">
                <a:lumMod val="50000"/>
              </a:schemeClr>
            </a:solidFill>
            <a:miter lim="800000"/>
            <a:headEnd/>
            <a:tailEnd/>
          </a:ln>
          <a:effectLst/>
        </p:spPr>
        <p:txBody>
          <a:bodyPr wrap="none" lIns="28568" tIns="14284" rIns="28568" bIns="14284" anchor="ctr"/>
          <a:lstStyle/>
          <a:p>
            <a:pPr>
              <a:defRPr/>
            </a:pPr>
            <a:endParaRPr lang="en-US" sz="563" dirty="0">
              <a:solidFill>
                <a:schemeClr val="bg1"/>
              </a:solidFill>
              <a:ea typeface="ＭＳ Ｐゴシック" charset="-128"/>
            </a:endParaRPr>
          </a:p>
        </p:txBody>
      </p:sp>
      <p:sp>
        <p:nvSpPr>
          <p:cNvPr id="9219" name="Text Box 11"/>
          <p:cNvSpPr txBox="1">
            <a:spLocks noChangeArrowheads="1"/>
          </p:cNvSpPr>
          <p:nvPr/>
        </p:nvSpPr>
        <p:spPr bwMode="auto">
          <a:xfrm>
            <a:off x="9281060" y="171638"/>
            <a:ext cx="1476375" cy="375417"/>
          </a:xfrm>
          <a:prstGeom prst="rect">
            <a:avLst/>
          </a:prstGeom>
          <a:noFill/>
          <a:ln w="9525">
            <a:noFill/>
            <a:miter lim="800000"/>
            <a:headEnd/>
            <a:tailEnd/>
          </a:ln>
        </p:spPr>
        <p:txBody>
          <a:bodyPr lIns="28568" tIns="14284" rIns="28568" bIns="14284">
            <a:spAutoFit/>
          </a:bodyPr>
          <a:lstStyle/>
          <a:p>
            <a:pPr>
              <a:spcBef>
                <a:spcPct val="50000"/>
              </a:spcBef>
            </a:pPr>
            <a:endParaRPr lang="en-US" sz="563" dirty="0"/>
          </a:p>
          <a:p>
            <a:pPr>
              <a:spcBef>
                <a:spcPct val="50000"/>
              </a:spcBef>
            </a:pPr>
            <a:endParaRPr lang="en-US" sz="563" dirty="0"/>
          </a:p>
          <a:p>
            <a:pPr>
              <a:spcBef>
                <a:spcPct val="50000"/>
              </a:spcBef>
            </a:pPr>
            <a:endParaRPr lang="en-US" sz="563" dirty="0"/>
          </a:p>
        </p:txBody>
      </p:sp>
      <p:sp>
        <p:nvSpPr>
          <p:cNvPr id="9222" name="Text Box 30"/>
          <p:cNvSpPr txBox="1">
            <a:spLocks noChangeArrowheads="1"/>
          </p:cNvSpPr>
          <p:nvPr/>
        </p:nvSpPr>
        <p:spPr bwMode="auto">
          <a:xfrm>
            <a:off x="1143000" y="284343"/>
            <a:ext cx="8954754" cy="577202"/>
          </a:xfrm>
          <a:prstGeom prst="rect">
            <a:avLst/>
          </a:prstGeom>
          <a:noFill/>
          <a:ln w="9525">
            <a:noFill/>
            <a:miter lim="800000"/>
            <a:headEnd/>
            <a:tailEnd/>
          </a:ln>
        </p:spPr>
        <p:txBody>
          <a:bodyPr wrap="square" lIns="28568" tIns="14284" rIns="28568" bIns="14284">
            <a:spAutoFit/>
          </a:bodyPr>
          <a:lstStyle/>
          <a:p>
            <a:pPr algn="ctr">
              <a:lnSpc>
                <a:spcPct val="50000"/>
              </a:lnSpc>
              <a:spcBef>
                <a:spcPct val="50000"/>
              </a:spcBef>
            </a:pPr>
            <a:r>
              <a:rPr lang="en-US" sz="1250" b="1" dirty="0"/>
              <a:t>ANALYSES OF SPEED OF TIME BASED ON MUON LIFETIME-DECAY AS A TRANSIENT TIME</a:t>
            </a:r>
            <a:endParaRPr lang="en-US" sz="1250" dirty="0"/>
          </a:p>
          <a:p>
            <a:pPr algn="ctr">
              <a:lnSpc>
                <a:spcPct val="50000"/>
              </a:lnSpc>
              <a:spcBef>
                <a:spcPct val="50000"/>
              </a:spcBef>
            </a:pPr>
            <a:r>
              <a:rPr lang="en-US" sz="1250" b="1" dirty="0">
                <a:solidFill>
                  <a:schemeClr val="bg1"/>
                </a:solidFill>
              </a:rPr>
              <a:t>Robert M L Baker, Jr. , drrobertbaker@gravwave.com</a:t>
            </a:r>
          </a:p>
          <a:p>
            <a:pPr algn="ctr">
              <a:lnSpc>
                <a:spcPct val="50000"/>
              </a:lnSpc>
              <a:spcBef>
                <a:spcPct val="50000"/>
              </a:spcBef>
            </a:pPr>
            <a:r>
              <a:rPr lang="en-US" sz="1250" b="1" dirty="0">
                <a:solidFill>
                  <a:schemeClr val="bg1"/>
                </a:solidFill>
              </a:rPr>
              <a:t>Transportation Sciences Corporation</a:t>
            </a:r>
            <a:r>
              <a:rPr lang="en-US" sz="1688" b="1" dirty="0">
                <a:solidFill>
                  <a:schemeClr val="bg1"/>
                </a:solidFill>
              </a:rPr>
              <a:t>, GravWave Division</a:t>
            </a:r>
            <a:endParaRPr lang="en-US" sz="563" b="1" dirty="0">
              <a:solidFill>
                <a:schemeClr val="bg1"/>
              </a:solidFill>
            </a:endParaRPr>
          </a:p>
        </p:txBody>
      </p:sp>
      <p:sp>
        <p:nvSpPr>
          <p:cNvPr id="2082" name="Rectangle 34"/>
          <p:cNvSpPr>
            <a:spLocks noChangeArrowheads="1"/>
          </p:cNvSpPr>
          <p:nvPr/>
        </p:nvSpPr>
        <p:spPr bwMode="auto">
          <a:xfrm>
            <a:off x="1095376" y="1000125"/>
            <a:ext cx="4857749" cy="261938"/>
          </a:xfrm>
          <a:prstGeom prst="rect">
            <a:avLst/>
          </a:prstGeom>
          <a:solidFill>
            <a:srgbClr val="000090"/>
          </a:solidFill>
          <a:ln w="9525">
            <a:solidFill>
              <a:schemeClr val="tx1"/>
            </a:solidFill>
            <a:miter lim="800000"/>
            <a:headEnd/>
            <a:tailEnd/>
          </a:ln>
          <a:effectLst/>
        </p:spPr>
        <p:txBody>
          <a:bodyPr wrap="none" lIns="28568" tIns="14284" rIns="28568" bIns="14284" anchor="ctr"/>
          <a:lstStyle/>
          <a:p>
            <a:pPr algn="ctr">
              <a:defRPr/>
            </a:pPr>
            <a:r>
              <a:rPr lang="en-US" sz="2250" b="1" dirty="0">
                <a:ea typeface="ＭＳ Ｐゴシック" charset="-128"/>
              </a:rPr>
              <a:t>d</a:t>
            </a:r>
          </a:p>
        </p:txBody>
      </p:sp>
      <p:sp>
        <p:nvSpPr>
          <p:cNvPr id="9224" name="Text Box 38"/>
          <p:cNvSpPr txBox="1">
            <a:spLocks noChangeArrowheads="1"/>
          </p:cNvSpPr>
          <p:nvPr/>
        </p:nvSpPr>
        <p:spPr bwMode="auto">
          <a:xfrm>
            <a:off x="1071563" y="2809875"/>
            <a:ext cx="4738688" cy="115474"/>
          </a:xfrm>
          <a:prstGeom prst="rect">
            <a:avLst/>
          </a:prstGeom>
          <a:noFill/>
          <a:ln w="9525">
            <a:noFill/>
            <a:miter lim="800000"/>
            <a:headEnd/>
            <a:tailEnd/>
          </a:ln>
        </p:spPr>
        <p:txBody>
          <a:bodyPr lIns="28568" tIns="14284" rIns="28568" bIns="14284">
            <a:spAutoFit/>
          </a:bodyPr>
          <a:lstStyle/>
          <a:p>
            <a:r>
              <a:rPr lang="en-US" sz="563"/>
              <a:t>.</a:t>
            </a:r>
          </a:p>
        </p:txBody>
      </p:sp>
      <p:sp>
        <p:nvSpPr>
          <p:cNvPr id="9229" name="Rectangle 84"/>
          <p:cNvSpPr>
            <a:spLocks noChangeArrowheads="1"/>
          </p:cNvSpPr>
          <p:nvPr/>
        </p:nvSpPr>
        <p:spPr bwMode="auto">
          <a:xfrm>
            <a:off x="1252321" y="4163697"/>
            <a:ext cx="4640904" cy="2317935"/>
          </a:xfrm>
          <a:prstGeom prst="rect">
            <a:avLst/>
          </a:prstGeom>
          <a:noFill/>
          <a:ln w="9525">
            <a:noFill/>
            <a:miter lim="800000"/>
            <a:headEnd/>
            <a:tailEnd/>
          </a:ln>
        </p:spPr>
        <p:txBody>
          <a:bodyPr wrap="square" lIns="28568" tIns="14284" rIns="28568" bIns="14284">
            <a:spAutoFit/>
          </a:bodyPr>
          <a:lstStyle/>
          <a:p>
            <a:pPr algn="just"/>
            <a:r>
              <a:rPr lang="en-US" sz="875" b="1" dirty="0"/>
              <a:t>Description of methods: </a:t>
            </a:r>
            <a:r>
              <a:rPr lang="en-US" sz="875" dirty="0">
                <a:latin typeface="Times New Roman" panose="02020603050405020304" pitchFamily="18" charset="0"/>
                <a:cs typeface="Times New Roman" panose="02020603050405020304" pitchFamily="18" charset="0"/>
              </a:rPr>
              <a:t>Unlike the </a:t>
            </a:r>
            <a:r>
              <a:rPr lang="en-US" sz="875" i="1" dirty="0">
                <a:latin typeface="Times New Roman" panose="02020603050405020304" pitchFamily="18" charset="0"/>
                <a:cs typeface="Times New Roman" panose="02020603050405020304" pitchFamily="18" charset="0"/>
              </a:rPr>
              <a:t>intrinsic </a:t>
            </a:r>
            <a:r>
              <a:rPr lang="en-US" sz="875" dirty="0">
                <a:latin typeface="Times New Roman" panose="02020603050405020304" pitchFamily="18" charset="0"/>
                <a:cs typeface="Times New Roman" panose="02020603050405020304" pitchFamily="18" charset="0"/>
              </a:rPr>
              <a:t>decay time of a Muon, one second is defined as the time that elapses during transition between two energy levels of the cesium 133 atom. Also such </a:t>
            </a:r>
            <a:r>
              <a:rPr lang="en-US" sz="875" i="1" dirty="0">
                <a:latin typeface="Times New Roman" panose="02020603050405020304" pitchFamily="18" charset="0"/>
                <a:cs typeface="Times New Roman" panose="02020603050405020304" pitchFamily="18" charset="0"/>
              </a:rPr>
              <a:t>intrinsic </a:t>
            </a:r>
            <a:r>
              <a:rPr lang="en-US" sz="875" dirty="0">
                <a:latin typeface="Times New Roman" panose="02020603050405020304" pitchFamily="18" charset="0"/>
                <a:cs typeface="Times New Roman" panose="02020603050405020304" pitchFamily="18" charset="0"/>
              </a:rPr>
              <a:t>process time of a sub system is unlike the period of a pendulum, which depends on its length and the strength of gravity. Such cesium-atom level changes and pendulum swings are the “stopwatches” of our Universe and can be utilized to measure the apparent duration of Muon decay and determine the “speed of time” </a:t>
            </a:r>
            <a:r>
              <a:rPr lang="en-US" sz="875" dirty="0">
                <a:solidFill>
                  <a:srgbClr val="FF0000"/>
                </a:solidFill>
                <a:latin typeface="Times New Roman" panose="02020603050405020304" pitchFamily="18" charset="0"/>
                <a:cs typeface="Times New Roman" panose="02020603050405020304" pitchFamily="18" charset="0"/>
              </a:rPr>
              <a:t>(</a:t>
            </a:r>
            <a:r>
              <a:rPr lang="en-US" sz="875" b="1" i="1" dirty="0">
                <a:solidFill>
                  <a:srgbClr val="FF0000"/>
                </a:solidFill>
                <a:latin typeface="Times New Roman" panose="02020603050405020304" pitchFamily="18" charset="0"/>
                <a:cs typeface="Times New Roman" panose="02020603050405020304" pitchFamily="18" charset="0"/>
              </a:rPr>
              <a:t>Application</a:t>
            </a:r>
            <a:r>
              <a:rPr lang="en-US" sz="875" dirty="0">
                <a:latin typeface="Times New Roman" panose="02020603050405020304" pitchFamily="18" charset="0"/>
                <a:cs typeface="Times New Roman" panose="02020603050405020304" pitchFamily="18" charset="0"/>
              </a:rPr>
              <a:t>). </a:t>
            </a:r>
            <a:r>
              <a:rPr lang="en-US" sz="875" b="1" dirty="0">
                <a:latin typeface="Times New Roman" panose="02020603050405020304" pitchFamily="18" charset="0"/>
                <a:cs typeface="Times New Roman" panose="02020603050405020304" pitchFamily="18" charset="0"/>
              </a:rPr>
              <a:t>The Proposition here is that some processes or sub systems are “marching” to their own intrinsic “time” or timeframe that is independent of the flow of “time” in our Universe. </a:t>
            </a:r>
            <a:r>
              <a:rPr lang="en-US" sz="875" dirty="0">
                <a:latin typeface="Times New Roman" panose="02020603050405020304" pitchFamily="18" charset="0"/>
                <a:cs typeface="Times New Roman" panose="02020603050405020304" pitchFamily="18" charset="0"/>
              </a:rPr>
              <a:t>Andrew Walcott Beckwith, Report for the </a:t>
            </a:r>
            <a:r>
              <a:rPr lang="en-US" sz="875" i="1" dirty="0">
                <a:latin typeface="Times New Roman" panose="02020603050405020304" pitchFamily="18" charset="0"/>
                <a:cs typeface="Times New Roman" panose="02020603050405020304" pitchFamily="18" charset="0"/>
              </a:rPr>
              <a:t>27</a:t>
            </a:r>
            <a:r>
              <a:rPr lang="en-US" sz="875" i="1" baseline="30000" dirty="0">
                <a:latin typeface="Times New Roman" panose="02020603050405020304" pitchFamily="18" charset="0"/>
                <a:cs typeface="Times New Roman" panose="02020603050405020304" pitchFamily="18" charset="0"/>
              </a:rPr>
              <a:t>th</a:t>
            </a:r>
            <a:r>
              <a:rPr lang="en-US" sz="875" i="1" dirty="0">
                <a:latin typeface="Times New Roman" panose="02020603050405020304" pitchFamily="18" charset="0"/>
                <a:cs typeface="Times New Roman" panose="02020603050405020304" pitchFamily="18" charset="0"/>
              </a:rPr>
              <a:t> Solvay Conference in Physics</a:t>
            </a:r>
            <a:r>
              <a:rPr lang="en-US" sz="875" dirty="0">
                <a:latin typeface="Times New Roman" panose="02020603050405020304" pitchFamily="18" charset="0"/>
                <a:cs typeface="Times New Roman" panose="02020603050405020304" pitchFamily="18" charset="0"/>
              </a:rPr>
              <a:t> , October 2017 Section XVII: stated: “… the issue Dr. Baker has raised is suggestive and should be thoroughly analyzed. The author finds that aside from inevitable scaling arguments, that the Muons are still a </a:t>
            </a:r>
            <a:r>
              <a:rPr lang="en-US" sz="875" b="1" i="1" dirty="0">
                <a:latin typeface="Times New Roman" panose="02020603050405020304" pitchFamily="18" charset="0"/>
                <a:cs typeface="Times New Roman" panose="02020603050405020304" pitchFamily="18" charset="0"/>
              </a:rPr>
              <a:t>sub system</a:t>
            </a:r>
            <a:r>
              <a:rPr lang="en-US" sz="875" dirty="0">
                <a:latin typeface="Times New Roman" panose="02020603050405020304" pitchFamily="18" charset="0"/>
                <a:cs typeface="Times New Roman" panose="02020603050405020304" pitchFamily="18" charset="0"/>
              </a:rPr>
              <a:t>, within a larger </a:t>
            </a:r>
            <a:r>
              <a:rPr lang="en-US" sz="875" b="1" i="1" dirty="0">
                <a:latin typeface="Times New Roman" panose="02020603050405020304" pitchFamily="18" charset="0"/>
                <a:cs typeface="Times New Roman" panose="02020603050405020304" pitchFamily="18" charset="0"/>
              </a:rPr>
              <a:t>general system</a:t>
            </a:r>
            <a:r>
              <a:rPr lang="en-US" sz="875" dirty="0">
                <a:latin typeface="Times New Roman" panose="02020603050405020304" pitchFamily="18" charset="0"/>
                <a:cs typeface="Times New Roman" panose="02020603050405020304" pitchFamily="18" charset="0"/>
              </a:rPr>
              <a:t>. i.e., the adage of Schrodinger who postulated that quantum sub systems, of a macrosystem definitely exhibit quantum mechanical time dependent behavior. Equation (51) is not quantum mechanical, but it is a sub system, and so the same rule by Schrodinger, as to sub systems </a:t>
            </a:r>
            <a:r>
              <a:rPr lang="en-US" sz="875" i="1" dirty="0">
                <a:latin typeface="Times New Roman" panose="02020603050405020304" pitchFamily="18" charset="0"/>
                <a:cs typeface="Times New Roman" panose="02020603050405020304" pitchFamily="18" charset="0"/>
              </a:rPr>
              <a:t>exhibiting definite time dependence</a:t>
            </a:r>
            <a:r>
              <a:rPr lang="en-US" sz="875" dirty="0">
                <a:latin typeface="Times New Roman" panose="02020603050405020304" pitchFamily="18" charset="0"/>
                <a:cs typeface="Times New Roman" panose="02020603050405020304" pitchFamily="18" charset="0"/>
              </a:rPr>
              <a:t>, may be applicable here, i.e., </a:t>
            </a:r>
            <a:r>
              <a:rPr lang="en-US" sz="875" b="1" dirty="0">
                <a:latin typeface="Times New Roman" panose="02020603050405020304" pitchFamily="18" charset="0"/>
                <a:cs typeface="Times New Roman" panose="02020603050405020304" pitchFamily="18" charset="0"/>
              </a:rPr>
              <a:t>think in terms of time variance</a:t>
            </a:r>
            <a:r>
              <a:rPr lang="en-US" sz="875" dirty="0">
                <a:latin typeface="Times New Roman" panose="02020603050405020304" pitchFamily="18" charset="0"/>
                <a:cs typeface="Times New Roman" panose="02020603050405020304" pitchFamily="18" charset="0"/>
              </a:rPr>
              <a:t>. ”</a:t>
            </a:r>
            <a:endParaRPr lang="en-US" sz="875" b="1" dirty="0">
              <a:latin typeface="Times New Roman" panose="02020603050405020304" pitchFamily="18" charset="0"/>
              <a:cs typeface="Times New Roman" panose="02020603050405020304" pitchFamily="18" charset="0"/>
            </a:endParaRPr>
          </a:p>
          <a:p>
            <a:pPr algn="just"/>
            <a:r>
              <a:rPr lang="en-US" sz="875" dirty="0"/>
              <a:t> </a:t>
            </a:r>
          </a:p>
          <a:p>
            <a:endParaRPr lang="en-US" sz="875" b="1" dirty="0">
              <a:solidFill>
                <a:schemeClr val="bg1"/>
              </a:solidFill>
            </a:endParaRPr>
          </a:p>
        </p:txBody>
      </p:sp>
      <p:sp>
        <p:nvSpPr>
          <p:cNvPr id="9230" name="Rectangle 85"/>
          <p:cNvSpPr>
            <a:spLocks noChangeArrowheads="1"/>
          </p:cNvSpPr>
          <p:nvPr/>
        </p:nvSpPr>
        <p:spPr bwMode="auto">
          <a:xfrm>
            <a:off x="6119813" y="1003471"/>
            <a:ext cx="4929188" cy="605928"/>
          </a:xfrm>
          <a:prstGeom prst="rect">
            <a:avLst/>
          </a:prstGeom>
          <a:noFill/>
          <a:ln w="9525">
            <a:noFill/>
            <a:miter lim="800000"/>
            <a:headEnd/>
            <a:tailEnd/>
          </a:ln>
        </p:spPr>
        <p:txBody>
          <a:bodyPr lIns="28568" tIns="14284" rIns="28568" bIns="14284">
            <a:spAutoFit/>
          </a:bodyPr>
          <a:lstStyle/>
          <a:p>
            <a:pPr algn="ctr"/>
            <a:r>
              <a:rPr lang="en-US" sz="1500" b="1" dirty="0">
                <a:solidFill>
                  <a:schemeClr val="bg1"/>
                </a:solidFill>
              </a:rPr>
              <a:t>Results &amp; Discussion </a:t>
            </a:r>
          </a:p>
          <a:p>
            <a:r>
              <a:rPr lang="en-US" sz="2250" b="1" dirty="0">
                <a:solidFill>
                  <a:schemeClr val="bg1"/>
                </a:solidFill>
              </a:rPr>
              <a:t>    </a:t>
            </a:r>
          </a:p>
        </p:txBody>
      </p:sp>
      <p:sp>
        <p:nvSpPr>
          <p:cNvPr id="9232" name="Text Box 71"/>
          <p:cNvSpPr txBox="1">
            <a:spLocks noChangeArrowheads="1"/>
          </p:cNvSpPr>
          <p:nvPr/>
        </p:nvSpPr>
        <p:spPr bwMode="auto">
          <a:xfrm>
            <a:off x="5917038" y="5203001"/>
            <a:ext cx="5105617" cy="1462573"/>
          </a:xfrm>
          <a:prstGeom prst="rect">
            <a:avLst/>
          </a:prstGeom>
          <a:noFill/>
          <a:ln w="9525">
            <a:noFill/>
            <a:miter lim="800000"/>
            <a:headEnd/>
            <a:tailEnd/>
          </a:ln>
        </p:spPr>
        <p:txBody>
          <a:bodyPr wrap="square" lIns="28568" tIns="14284" rIns="28568" bIns="14284">
            <a:spAutoFit/>
          </a:bodyPr>
          <a:lstStyle/>
          <a:p>
            <a:pPr algn="just">
              <a:spcBef>
                <a:spcPct val="50000"/>
              </a:spcBef>
            </a:pPr>
            <a:r>
              <a:rPr lang="en-US" sz="563" dirty="0">
                <a:cs typeface="Times New Roman" panose="02020603050405020304" pitchFamily="18" charset="0"/>
              </a:rPr>
              <a:t>Baker, Jr., R.M L,</a:t>
            </a:r>
            <a:r>
              <a:rPr lang="en-US" sz="563" i="1" dirty="0">
                <a:cs typeface="Times New Roman" panose="02020603050405020304" pitchFamily="18" charset="0"/>
              </a:rPr>
              <a:t> Gravitational Waves: the World of Tomorrow, a Primer with Exercises</a:t>
            </a:r>
            <a:r>
              <a:rPr lang="en-US" sz="563" dirty="0">
                <a:cs typeface="Times New Roman" panose="02020603050405020304" pitchFamily="18" charset="0"/>
              </a:rPr>
              <a:t> 3</a:t>
            </a:r>
            <a:r>
              <a:rPr lang="en-US" sz="563" baseline="30000" dirty="0">
                <a:cs typeface="Times New Roman" panose="02020603050405020304" pitchFamily="18" charset="0"/>
              </a:rPr>
              <a:t>rd</a:t>
            </a:r>
            <a:r>
              <a:rPr lang="en-US" sz="563" dirty="0">
                <a:cs typeface="Times New Roman" panose="02020603050405020304" pitchFamily="18" charset="0"/>
              </a:rPr>
              <a:t> Printing (Infinity Publications, West Conshohocken, PA, 2017)</a:t>
            </a:r>
          </a:p>
          <a:p>
            <a:pPr algn="just">
              <a:spcBef>
                <a:spcPct val="50000"/>
              </a:spcBef>
            </a:pPr>
            <a:r>
              <a:rPr lang="en-US" sz="563" dirty="0">
                <a:cs typeface="Calibri"/>
              </a:rPr>
              <a:t>Mars, M. et al., "Is the accelerated expansion Universe …brane?" </a:t>
            </a:r>
            <a:r>
              <a:rPr lang="en-US" sz="563" i="1" dirty="0">
                <a:cs typeface="Calibri"/>
              </a:rPr>
              <a:t>Phys. Rev. D </a:t>
            </a:r>
            <a:r>
              <a:rPr lang="en-US" sz="563" b="1" dirty="0">
                <a:cs typeface="Calibri"/>
              </a:rPr>
              <a:t>77</a:t>
            </a:r>
            <a:r>
              <a:rPr lang="en-US" sz="563" dirty="0">
                <a:cs typeface="Calibri"/>
              </a:rPr>
              <a:t>, 027501, (2008)</a:t>
            </a:r>
            <a:endParaRPr lang="en-US" sz="563" dirty="0">
              <a:cs typeface="Times New Roman" panose="02020603050405020304" pitchFamily="18" charset="0"/>
            </a:endParaRPr>
          </a:p>
          <a:p>
            <a:pPr algn="just">
              <a:spcBef>
                <a:spcPct val="50000"/>
              </a:spcBef>
            </a:pPr>
            <a:r>
              <a:rPr lang="en-US" sz="563" b="1" dirty="0">
                <a:cs typeface="Times New Roman" panose="02020603050405020304" pitchFamily="18" charset="0"/>
              </a:rPr>
              <a:t>The following references can be obtained by sending e-mail to: www.drrobertbaker@gravwave.com</a:t>
            </a:r>
          </a:p>
          <a:p>
            <a:pPr algn="just">
              <a:spcBef>
                <a:spcPct val="50000"/>
              </a:spcBef>
            </a:pPr>
            <a:r>
              <a:rPr lang="en-US" sz="563" dirty="0">
                <a:cs typeface="Times New Roman" panose="02020603050405020304" pitchFamily="18" charset="0"/>
              </a:rPr>
              <a:t>Baker, Jr. R. M L, “Analyses of Speed of Time Based on Muon L</a:t>
            </a:r>
            <a:r>
              <a:rPr lang="en-US" sz="563" b="1" dirty="0">
                <a:cs typeface="Times New Roman" panose="02020603050405020304" pitchFamily="18" charset="0"/>
              </a:rPr>
              <a:t>i</a:t>
            </a:r>
            <a:r>
              <a:rPr lang="en-US" sz="563" dirty="0">
                <a:cs typeface="Times New Roman" panose="02020603050405020304" pitchFamily="18" charset="0"/>
              </a:rPr>
              <a:t>fetime Decay as a Transient Time,” Poster Presentation Detailed, AAAS Annual Meeting, Austin, Texas, February 18, 2018, Version V7.</a:t>
            </a:r>
          </a:p>
          <a:p>
            <a:pPr>
              <a:spcBef>
                <a:spcPct val="50000"/>
              </a:spcBef>
            </a:pPr>
            <a:r>
              <a:rPr lang="en-US" sz="563" dirty="0">
                <a:cs typeface="Times New Roman" panose="02020603050405020304" pitchFamily="18" charset="0"/>
              </a:rPr>
              <a:t>Beckwith, A. W., “History lessons from the 5th Solvay meeting, 1927,” Chongqing University Department of Physics Report for the 27th Solvay Conference in Physics, International Solvay Institutes, Section XVII (2017</a:t>
            </a:r>
            <a:r>
              <a:rPr lang="en-US" sz="875" dirty="0">
                <a:cs typeface="Times New Roman" panose="02020603050405020304" pitchFamily="18" charset="0"/>
              </a:rPr>
              <a:t>) </a:t>
            </a:r>
          </a:p>
          <a:p>
            <a:pPr algn="just">
              <a:spcBef>
                <a:spcPct val="50000"/>
              </a:spcBef>
            </a:pPr>
            <a:endParaRPr lang="en-US" sz="875" dirty="0"/>
          </a:p>
          <a:p>
            <a:pPr algn="just">
              <a:spcBef>
                <a:spcPct val="50000"/>
              </a:spcBef>
            </a:pPr>
            <a:endParaRPr lang="en-US" sz="875" dirty="0"/>
          </a:p>
          <a:p>
            <a:pPr algn="just">
              <a:spcBef>
                <a:spcPct val="50000"/>
              </a:spcBef>
            </a:pPr>
            <a:endParaRPr lang="en-US" sz="875" dirty="0"/>
          </a:p>
        </p:txBody>
      </p:sp>
      <p:sp>
        <p:nvSpPr>
          <p:cNvPr id="9235" name="Rectangle 94"/>
          <p:cNvSpPr>
            <a:spLocks noChangeArrowheads="1"/>
          </p:cNvSpPr>
          <p:nvPr/>
        </p:nvSpPr>
        <p:spPr bwMode="auto">
          <a:xfrm>
            <a:off x="6238875" y="4956347"/>
            <a:ext cx="4714875" cy="259679"/>
          </a:xfrm>
          <a:prstGeom prst="rect">
            <a:avLst/>
          </a:prstGeom>
          <a:noFill/>
          <a:ln w="9525">
            <a:noFill/>
            <a:miter lim="800000"/>
            <a:headEnd/>
            <a:tailEnd/>
          </a:ln>
        </p:spPr>
        <p:txBody>
          <a:bodyPr lIns="28568" tIns="14284" rIns="28568" bIns="14284">
            <a:spAutoFit/>
          </a:bodyPr>
          <a:lstStyle/>
          <a:p>
            <a:pPr algn="ctr"/>
            <a:r>
              <a:rPr lang="en-US" sz="1500" b="1" dirty="0">
                <a:solidFill>
                  <a:schemeClr val="bg1"/>
                </a:solidFill>
              </a:rPr>
              <a:t>References</a:t>
            </a:r>
            <a:endParaRPr lang="en-US" sz="1688" b="1" dirty="0">
              <a:solidFill>
                <a:schemeClr val="bg1"/>
              </a:solidFill>
            </a:endParaRPr>
          </a:p>
        </p:txBody>
      </p:sp>
      <p:sp>
        <p:nvSpPr>
          <p:cNvPr id="9238" name="Text Box 112"/>
          <p:cNvSpPr txBox="1">
            <a:spLocks noChangeArrowheads="1"/>
          </p:cNvSpPr>
          <p:nvPr/>
        </p:nvSpPr>
        <p:spPr bwMode="auto">
          <a:xfrm>
            <a:off x="1071562" y="2524125"/>
            <a:ext cx="4786313" cy="115474"/>
          </a:xfrm>
          <a:prstGeom prst="rect">
            <a:avLst/>
          </a:prstGeom>
          <a:noFill/>
          <a:ln w="9525">
            <a:noFill/>
            <a:miter lim="800000"/>
            <a:headEnd/>
            <a:tailEnd/>
          </a:ln>
        </p:spPr>
        <p:txBody>
          <a:bodyPr lIns="28568" tIns="14284" rIns="28568" bIns="14284">
            <a:spAutoFit/>
          </a:bodyPr>
          <a:lstStyle/>
          <a:p>
            <a:pPr>
              <a:spcBef>
                <a:spcPct val="50000"/>
              </a:spcBef>
            </a:pPr>
            <a:r>
              <a:rPr lang="en-US" sz="563"/>
              <a:t>.   </a:t>
            </a:r>
          </a:p>
        </p:txBody>
      </p:sp>
      <p:sp>
        <p:nvSpPr>
          <p:cNvPr id="9240" name="Text Box 143"/>
          <p:cNvSpPr txBox="1">
            <a:spLocks noChangeArrowheads="1"/>
          </p:cNvSpPr>
          <p:nvPr/>
        </p:nvSpPr>
        <p:spPr bwMode="auto">
          <a:xfrm>
            <a:off x="1143000" y="6357938"/>
            <a:ext cx="9906000" cy="293728"/>
          </a:xfrm>
          <a:prstGeom prst="rect">
            <a:avLst/>
          </a:prstGeom>
          <a:solidFill>
            <a:srgbClr val="000090"/>
          </a:solidFill>
          <a:ln w="9525">
            <a:noFill/>
            <a:miter lim="800000"/>
            <a:headEnd/>
            <a:tailEnd/>
          </a:ln>
        </p:spPr>
        <p:txBody>
          <a:bodyPr wrap="square" lIns="28568" tIns="14284" rIns="28568" bIns="14284">
            <a:spAutoFit/>
          </a:bodyPr>
          <a:lstStyle/>
          <a:p>
            <a:endParaRPr lang="en-US" sz="313" dirty="0"/>
          </a:p>
          <a:p>
            <a:endParaRPr lang="en-US" sz="313" dirty="0"/>
          </a:p>
          <a:p>
            <a:endParaRPr lang="en-US" sz="313" dirty="0"/>
          </a:p>
          <a:p>
            <a:r>
              <a:rPr lang="en-US" sz="313" dirty="0"/>
              <a:t> </a:t>
            </a:r>
          </a:p>
          <a:p>
            <a:pPr>
              <a:spcBef>
                <a:spcPct val="50000"/>
              </a:spcBef>
            </a:pPr>
            <a:r>
              <a:rPr lang="en-US" sz="313" dirty="0"/>
              <a:t>S</a:t>
            </a:r>
          </a:p>
        </p:txBody>
      </p:sp>
      <p:sp>
        <p:nvSpPr>
          <p:cNvPr id="29" name="Rectangle 80"/>
          <p:cNvSpPr>
            <a:spLocks noChangeArrowheads="1"/>
          </p:cNvSpPr>
          <p:nvPr/>
        </p:nvSpPr>
        <p:spPr bwMode="auto">
          <a:xfrm>
            <a:off x="1095375" y="2452688"/>
            <a:ext cx="4857750" cy="309563"/>
          </a:xfrm>
          <a:prstGeom prst="rect">
            <a:avLst/>
          </a:prstGeom>
          <a:solidFill>
            <a:srgbClr val="000090"/>
          </a:solidFill>
          <a:ln w="9525">
            <a:solidFill>
              <a:schemeClr val="tx1"/>
            </a:solidFill>
            <a:miter lim="800000"/>
            <a:headEnd/>
            <a:tailEnd/>
          </a:ln>
          <a:effectLst/>
        </p:spPr>
        <p:txBody>
          <a:bodyPr wrap="none" lIns="28568" tIns="14284" rIns="28568" bIns="14284" anchor="ctr"/>
          <a:lstStyle/>
          <a:p>
            <a:pPr algn="ctr">
              <a:defRPr/>
            </a:pPr>
            <a:endParaRPr lang="en-US" sz="2250" b="1" dirty="0">
              <a:ea typeface="ＭＳ Ｐゴシック" charset="-128"/>
            </a:endParaRPr>
          </a:p>
        </p:txBody>
      </p:sp>
      <p:sp>
        <p:nvSpPr>
          <p:cNvPr id="38" name="Rectangle 84"/>
          <p:cNvSpPr>
            <a:spLocks noChangeArrowheads="1"/>
          </p:cNvSpPr>
          <p:nvPr/>
        </p:nvSpPr>
        <p:spPr bwMode="auto">
          <a:xfrm>
            <a:off x="1190625" y="1000125"/>
            <a:ext cx="4738688" cy="605928"/>
          </a:xfrm>
          <a:prstGeom prst="rect">
            <a:avLst/>
          </a:prstGeom>
          <a:noFill/>
          <a:ln w="9525">
            <a:noFill/>
            <a:miter lim="800000"/>
            <a:headEnd/>
            <a:tailEnd/>
          </a:ln>
        </p:spPr>
        <p:txBody>
          <a:bodyPr wrap="square" lIns="28568" tIns="14284" rIns="28568" bIns="14284">
            <a:spAutoFit/>
          </a:bodyPr>
          <a:lstStyle/>
          <a:p>
            <a:pPr algn="ctr"/>
            <a:r>
              <a:rPr lang="en-US" sz="1500" b="1" dirty="0">
                <a:solidFill>
                  <a:schemeClr val="bg1"/>
                </a:solidFill>
              </a:rPr>
              <a:t>Introduction</a:t>
            </a:r>
          </a:p>
          <a:p>
            <a:r>
              <a:rPr lang="en-US" sz="2250" b="1" dirty="0">
                <a:solidFill>
                  <a:schemeClr val="bg1"/>
                </a:solidFill>
              </a:rPr>
              <a:t>    </a:t>
            </a:r>
          </a:p>
        </p:txBody>
      </p:sp>
      <p:sp>
        <p:nvSpPr>
          <p:cNvPr id="3" name="TextBox 2"/>
          <p:cNvSpPr txBox="1"/>
          <p:nvPr/>
        </p:nvSpPr>
        <p:spPr>
          <a:xfrm>
            <a:off x="1216260" y="1277749"/>
            <a:ext cx="4665427" cy="1708160"/>
          </a:xfrm>
          <a:prstGeom prst="rect">
            <a:avLst/>
          </a:prstGeom>
          <a:noFill/>
        </p:spPr>
        <p:txBody>
          <a:bodyPr wrap="square" rtlCol="0">
            <a:spAutoFit/>
          </a:bodyPr>
          <a:lstStyle/>
          <a:p>
            <a:r>
              <a:rPr lang="en-US" sz="1250" b="1" dirty="0"/>
              <a:t>General Description of the problem:</a:t>
            </a:r>
          </a:p>
          <a:p>
            <a:r>
              <a:rPr lang="en-US" sz="875" dirty="0"/>
              <a:t>This presentation is based upon an observation (</a:t>
            </a:r>
            <a:r>
              <a:rPr lang="en-US" sz="875" b="1" i="1" dirty="0">
                <a:solidFill>
                  <a:srgbClr val="FF0000"/>
                </a:solidFill>
              </a:rPr>
              <a:t>Discovery</a:t>
            </a:r>
            <a:r>
              <a:rPr lang="en-US" sz="875" dirty="0"/>
              <a:t>) by the author that the duration of Muon decay, which should be a constant, appeared to shorten from 1963 to 2017 as the years passed by. The motivation for the observation was the author’s earlier conjecture that the speed of time might have been very fast in the early Universe, due to the limit on the velocity of information, and that its speed may still be slowing down from that high speed. </a:t>
            </a:r>
            <a:r>
              <a:rPr lang="en-US" sz="875" dirty="0">
                <a:cs typeface="Arial"/>
              </a:rPr>
              <a:t>Prior research on the speed of time had been published by Jose Senovilla, Marc Mars and Raul Vera who in 2008 speculated on time slowing related to the expansion of our Universe.</a:t>
            </a:r>
          </a:p>
          <a:p>
            <a:endParaRPr lang="en-US" sz="875" dirty="0"/>
          </a:p>
          <a:p>
            <a:r>
              <a:rPr lang="en-US" sz="1000" dirty="0"/>
              <a:t> </a:t>
            </a:r>
            <a:endParaRPr lang="en-US" sz="1250" dirty="0"/>
          </a:p>
          <a:p>
            <a:endParaRPr lang="en-US" sz="1250" dirty="0"/>
          </a:p>
        </p:txBody>
      </p:sp>
      <p:sp>
        <p:nvSpPr>
          <p:cNvPr id="4" name="TextBox 3"/>
          <p:cNvSpPr txBox="1"/>
          <p:nvPr/>
        </p:nvSpPr>
        <p:spPr>
          <a:xfrm>
            <a:off x="1262062" y="6429375"/>
            <a:ext cx="9739313" cy="178960"/>
          </a:xfrm>
          <a:prstGeom prst="rect">
            <a:avLst/>
          </a:prstGeom>
          <a:noFill/>
        </p:spPr>
        <p:txBody>
          <a:bodyPr wrap="square" rtlCol="0">
            <a:spAutoFit/>
          </a:bodyPr>
          <a:lstStyle/>
          <a:p>
            <a:pPr algn="ctr"/>
            <a:r>
              <a:rPr lang="en-US" sz="563" b="1" dirty="0">
                <a:solidFill>
                  <a:srgbClr val="FFFFFF"/>
                </a:solidFill>
              </a:rPr>
              <a:t>AAAS Annual Meeting, Austin, Texas -- February  15-19, 2018</a:t>
            </a:r>
            <a:endParaRPr lang="en-US" sz="563" dirty="0">
              <a:solidFill>
                <a:srgbClr val="FFFFFF"/>
              </a:solidFill>
            </a:endParaRPr>
          </a:p>
        </p:txBody>
      </p:sp>
      <p:sp>
        <p:nvSpPr>
          <p:cNvPr id="46" name="TextBox 45"/>
          <p:cNvSpPr txBox="1"/>
          <p:nvPr/>
        </p:nvSpPr>
        <p:spPr>
          <a:xfrm>
            <a:off x="5976937" y="1327112"/>
            <a:ext cx="5098852" cy="4133696"/>
          </a:xfrm>
          <a:prstGeom prst="rect">
            <a:avLst/>
          </a:prstGeom>
          <a:noFill/>
        </p:spPr>
        <p:txBody>
          <a:bodyPr wrap="square" rtlCol="0">
            <a:spAutoFit/>
          </a:bodyPr>
          <a:lstStyle/>
          <a:p>
            <a:pPr algn="just"/>
            <a:r>
              <a:rPr lang="en-US" sz="938" dirty="0"/>
              <a:t>The truth of the Proposition depends upon the measured disparity between sub system processes, which should always have the same duration in their time frame, for example Muon decay, and the duration as measured in our Universe’s time frame, for example, by cesium atomic clocks. Such measurements could support </a:t>
            </a:r>
            <a:r>
              <a:rPr lang="en-US" sz="938" b="1" dirty="0">
                <a:solidFill>
                  <a:srgbClr val="FF0000"/>
                </a:solidFill>
              </a:rPr>
              <a:t>or falsify </a:t>
            </a:r>
            <a:r>
              <a:rPr lang="en-US" sz="938" dirty="0"/>
              <a:t>the Proposition.</a:t>
            </a:r>
          </a:p>
          <a:p>
            <a:pPr algn="just"/>
            <a:r>
              <a:rPr lang="en-US" sz="938" dirty="0"/>
              <a:t>Of course, there may well have been overlooked systematic errors, which somehow could have been related to the particular “age” or sophistication of the measurement devices utilized or different decay modes. Such systematic errors might reduce the Muon decay time measurements with time even though there was no real change in Muon decay time. On the other hand, such systematic errors, which have been utilized in the provisionally selected slowdown value, would have needed to have been comprehensive of </a:t>
            </a:r>
            <a:r>
              <a:rPr lang="en-US" sz="938" b="1" dirty="0"/>
              <a:t>all </a:t>
            </a:r>
            <a:r>
              <a:rPr lang="en-US" sz="938" dirty="0"/>
              <a:t>of the five or six experimental devices, which led to the data utilized, and overlooked by </a:t>
            </a:r>
            <a:r>
              <a:rPr lang="en-US" sz="938" b="1" dirty="0"/>
              <a:t>all </a:t>
            </a:r>
            <a:r>
              <a:rPr lang="en-US" sz="938" dirty="0"/>
              <a:t>of the Muon experimenters from 1963 to 2017 and is unlikely.</a:t>
            </a:r>
          </a:p>
          <a:p>
            <a:pPr algn="just"/>
            <a:r>
              <a:rPr lang="en-US" sz="938" b="1" dirty="0"/>
              <a:t> RESULTS:</a:t>
            </a:r>
          </a:p>
          <a:p>
            <a:pPr algn="just"/>
            <a:r>
              <a:rPr lang="en-US" sz="938" b="1" dirty="0"/>
              <a:t>*</a:t>
            </a:r>
            <a:r>
              <a:rPr lang="en-US" sz="938" dirty="0"/>
              <a:t>Over the period 2007 to 2009, the Muon lifetime change and time slowdown in our Universe near Earth has a provisional value of approximately </a:t>
            </a:r>
            <a:r>
              <a:rPr lang="en-US" sz="938" b="1" dirty="0"/>
              <a:t>-41 (± 22) ps per year</a:t>
            </a:r>
            <a:r>
              <a:rPr lang="en-US" sz="938" dirty="0"/>
              <a:t> (ps =10</a:t>
            </a:r>
            <a:r>
              <a:rPr lang="en-US" sz="938" baseline="30000" dirty="0"/>
              <a:t>-12</a:t>
            </a:r>
            <a:r>
              <a:rPr lang="en-US" sz="938" dirty="0"/>
              <a:t> s, a picosecond). </a:t>
            </a:r>
          </a:p>
          <a:p>
            <a:pPr algn="just"/>
            <a:r>
              <a:rPr lang="en-US" sz="938" b="1" dirty="0"/>
              <a:t>*</a:t>
            </a:r>
            <a:r>
              <a:rPr lang="en-US" sz="938" dirty="0"/>
              <a:t>If linear, then over 13.7 billion years (1.37 x 10</a:t>
            </a:r>
            <a:r>
              <a:rPr lang="en-US" sz="938" baseline="30000" dirty="0"/>
              <a:t>10</a:t>
            </a:r>
            <a:r>
              <a:rPr lang="en-US" sz="938" dirty="0"/>
              <a:t> years) since the “Big Bang”, clock speed would be reduced by about 0.568 seconds (small changes in the ephemerides of the planets, moons or spacecraft and galaxies appear to rotate a bit faster). </a:t>
            </a:r>
          </a:p>
          <a:p>
            <a:pPr algn="just"/>
            <a:r>
              <a:rPr lang="en-US" sz="938" b="1" dirty="0"/>
              <a:t>*</a:t>
            </a:r>
            <a:r>
              <a:rPr lang="en-US" sz="938" dirty="0"/>
              <a:t>It is speculated, however, that the speed of time decrease since the early universe could possibly be exponential starting out very fast; with time and other dimensions just “unroll out,” and then gradually slowing down in the years after the Big Bang, therefore  possibly affecting galaxy rotation (</a:t>
            </a:r>
            <a:r>
              <a:rPr lang="en-US" sz="938" b="1" dirty="0">
                <a:solidFill>
                  <a:srgbClr val="FF0000"/>
                </a:solidFill>
              </a:rPr>
              <a:t>dark matter </a:t>
            </a:r>
            <a:r>
              <a:rPr lang="en-US" sz="938" dirty="0"/>
              <a:t>indicator), expansion of our Universe, etc.</a:t>
            </a:r>
          </a:p>
          <a:p>
            <a:pPr algn="just"/>
            <a:r>
              <a:rPr lang="en-US" sz="938" b="1" dirty="0"/>
              <a:t>* </a:t>
            </a:r>
            <a:r>
              <a:rPr lang="en-US" sz="938" dirty="0"/>
              <a:t>If linear, then the </a:t>
            </a:r>
            <a:r>
              <a:rPr lang="en-US" sz="938" i="1" dirty="0"/>
              <a:t>clock of time would run down</a:t>
            </a:r>
            <a:r>
              <a:rPr lang="en-US" sz="938" dirty="0"/>
              <a:t> in 3.154 × 10</a:t>
            </a:r>
            <a:r>
              <a:rPr lang="en-US" sz="938" baseline="30000" dirty="0"/>
              <a:t>7</a:t>
            </a:r>
            <a:r>
              <a:rPr lang="en-US" sz="938" dirty="0"/>
              <a:t> s/</a:t>
            </a:r>
            <a:r>
              <a:rPr lang="en-US" sz="938" dirty="0" err="1"/>
              <a:t>yr</a:t>
            </a:r>
            <a:r>
              <a:rPr lang="en-US" sz="938" dirty="0"/>
              <a:t>/4.1× 10</a:t>
            </a:r>
            <a:r>
              <a:rPr lang="en-US" sz="938" baseline="30000" dirty="0"/>
              <a:t>-13</a:t>
            </a:r>
            <a:r>
              <a:rPr lang="en-US" sz="938" dirty="0"/>
              <a:t> s = 7.4 × 10</a:t>
            </a:r>
            <a:r>
              <a:rPr lang="en-US" sz="938" baseline="30000" dirty="0"/>
              <a:t>19 </a:t>
            </a:r>
            <a:r>
              <a:rPr lang="en-US" sz="938" dirty="0"/>
              <a:t>s and divided by 3.154 × 10</a:t>
            </a:r>
            <a:r>
              <a:rPr lang="en-US" sz="938" baseline="30000" dirty="0"/>
              <a:t>7</a:t>
            </a:r>
            <a:r>
              <a:rPr lang="en-US" sz="938" dirty="0"/>
              <a:t> s/</a:t>
            </a:r>
            <a:r>
              <a:rPr lang="en-US" sz="938" dirty="0" err="1"/>
              <a:t>yr</a:t>
            </a:r>
            <a:r>
              <a:rPr lang="en-US" sz="938" dirty="0"/>
              <a:t> or 2.4 × 10</a:t>
            </a:r>
            <a:r>
              <a:rPr lang="en-US" sz="938" baseline="30000" dirty="0"/>
              <a:t>12</a:t>
            </a:r>
            <a:r>
              <a:rPr lang="en-US" sz="938" dirty="0"/>
              <a:t> years or 2.4 trillion years for our Universe (“</a:t>
            </a:r>
            <a:r>
              <a:rPr lang="en-US" sz="938" b="1" dirty="0">
                <a:solidFill>
                  <a:srgbClr val="FF0000"/>
                </a:solidFill>
              </a:rPr>
              <a:t>End of Time</a:t>
            </a:r>
            <a:r>
              <a:rPr lang="en-US" sz="938" dirty="0"/>
              <a:t>”). But again, the speed of time is speculated to be slowly decreasing (its actual variation possibly estimated by Cepheid-variable or galactic rotation observations) so it might just approach zero as a limit.</a:t>
            </a:r>
          </a:p>
          <a:p>
            <a:pPr algn="just"/>
            <a:r>
              <a:rPr lang="en-US" sz="938" dirty="0"/>
              <a:t/>
            </a:r>
            <a:br>
              <a:rPr lang="en-US" sz="938" dirty="0"/>
            </a:br>
            <a:endParaRPr lang="en-US" sz="938" dirty="0"/>
          </a:p>
        </p:txBody>
      </p:sp>
      <p:sp>
        <p:nvSpPr>
          <p:cNvPr id="26" name="Rectangle 84"/>
          <p:cNvSpPr>
            <a:spLocks noChangeArrowheads="1"/>
          </p:cNvSpPr>
          <p:nvPr/>
        </p:nvSpPr>
        <p:spPr bwMode="auto">
          <a:xfrm rot="10800000" flipH="1">
            <a:off x="1440288" y="3757028"/>
            <a:ext cx="4452938" cy="259679"/>
          </a:xfrm>
          <a:prstGeom prst="rect">
            <a:avLst/>
          </a:prstGeom>
          <a:noFill/>
          <a:ln w="9525">
            <a:noFill/>
            <a:miter lim="800000"/>
            <a:headEnd/>
            <a:tailEnd/>
          </a:ln>
        </p:spPr>
        <p:txBody>
          <a:bodyPr wrap="square" lIns="28568" tIns="14284" rIns="28568" bIns="14284">
            <a:spAutoFit/>
          </a:bodyPr>
          <a:lstStyle/>
          <a:p>
            <a:pPr algn="ctr"/>
            <a:r>
              <a:rPr lang="en-US" sz="1500" b="1" dirty="0" err="1">
                <a:solidFill>
                  <a:schemeClr val="bg1"/>
                </a:solidFill>
              </a:rPr>
              <a:t>Mthods</a:t>
            </a:r>
            <a:endParaRPr lang="en-US" sz="2250" b="1" dirty="0">
              <a:solidFill>
                <a:schemeClr val="bg1"/>
              </a:solidFill>
            </a:endParaRPr>
          </a:p>
        </p:txBody>
      </p:sp>
      <p:sp>
        <p:nvSpPr>
          <p:cNvPr id="6" name="Rectangle 5"/>
          <p:cNvSpPr/>
          <p:nvPr/>
        </p:nvSpPr>
        <p:spPr>
          <a:xfrm>
            <a:off x="1240073" y="2903737"/>
            <a:ext cx="4498740" cy="1477328"/>
          </a:xfrm>
          <a:prstGeom prst="rect">
            <a:avLst/>
          </a:prstGeom>
        </p:spPr>
        <p:txBody>
          <a:bodyPr wrap="square">
            <a:spAutoFit/>
          </a:bodyPr>
          <a:lstStyle/>
          <a:p>
            <a:r>
              <a:rPr lang="en-US" sz="1000" b="1" dirty="0"/>
              <a:t>Goals of the study: </a:t>
            </a:r>
            <a:r>
              <a:rPr lang="en-US" sz="1000" dirty="0"/>
              <a:t>Since the dawn of civilization on Earth, “time” has been an essential concern of humanity in general and Physical Science in particular. Poincaré and Einstein both proposed a revolutionary concept that time need not move uniformly and regularly as the rate of movement of a pendulum, but that its “rate” could appear to change based upon relative speed and acceleration of clocks. But what if our clocks have been and still are slowing since they may have been moving very fast at the beginning of our Universe? That question is the subject of this presentation.</a:t>
            </a:r>
          </a:p>
          <a:p>
            <a:r>
              <a:rPr lang="en-US" sz="1000" dirty="0"/>
              <a:t> </a:t>
            </a:r>
          </a:p>
        </p:txBody>
      </p:sp>
      <p:pic>
        <p:nvPicPr>
          <p:cNvPr id="28" name="Content Placeholder 3" descr="C:\Users\Robert\Pictures\figure 2017-10-18\Image.bmp"/>
          <p:cNvPicPr>
            <a:picLocks noGrp="1"/>
          </p:cNvPicPr>
          <p:nvPr>
            <p:ph idx="1"/>
          </p:nvPr>
        </p:nvPicPr>
        <p:blipFill rotWithShape="1">
          <a:blip r:embed="rId2" cstate="print">
            <a:extLst>
              <a:ext uri="{BEBA8EAE-BF5A-486C-A8C5-ECC9F3942E4B}">
                <a14:imgProps xmlns:a14="http://schemas.microsoft.com/office/drawing/2010/main">
                  <a14:imgLayer r:embed="rId3">
                    <a14:imgEffect>
                      <a14:sharpenSoften amount="50000"/>
                    </a14:imgEffect>
                    <a14:imgEffect>
                      <a14:colorTemperature colorTemp="7200"/>
                    </a14:imgEffect>
                    <a14:imgEffect>
                      <a14:saturation sat="300000"/>
                    </a14:imgEffect>
                  </a14:imgLayer>
                </a14:imgProps>
              </a:ext>
              <a:ext uri="{28A0092B-C50C-407E-A947-70E740481C1C}">
                <a14:useLocalDpi xmlns:a14="http://schemas.microsoft.com/office/drawing/2010/main" val="0"/>
              </a:ext>
            </a:extLst>
          </a:blip>
          <a:srcRect l="5388" t="26274" r="10627" b="46929"/>
          <a:stretch/>
        </p:blipFill>
        <p:spPr bwMode="auto">
          <a:xfrm>
            <a:off x="6603575" y="4918605"/>
            <a:ext cx="3985476" cy="36653"/>
          </a:xfrm>
          <a:prstGeom prst="rect">
            <a:avLst/>
          </a:prstGeom>
          <a:noFill/>
          <a:ln>
            <a:noFill/>
          </a:ln>
          <a:extLst>
            <a:ext uri="{53640926-AAD7-44D8-BBD7-CCE9431645EC}">
              <a14:shadowObscured xmlns:a14="http://schemas.microsoft.com/office/drawing/2010/main"/>
            </a:ext>
          </a:extLst>
        </p:spPr>
      </p:pic>
      <p:sp>
        <p:nvSpPr>
          <p:cNvPr id="8" name="Rectangle 7"/>
          <p:cNvSpPr/>
          <p:nvPr/>
        </p:nvSpPr>
        <p:spPr>
          <a:xfrm>
            <a:off x="6262688" y="5734438"/>
            <a:ext cx="4619625" cy="178960"/>
          </a:xfrm>
          <a:prstGeom prst="rect">
            <a:avLst/>
          </a:prstGeom>
        </p:spPr>
        <p:txBody>
          <a:bodyPr wrap="square">
            <a:spAutoFit/>
          </a:bodyPr>
          <a:lstStyle/>
          <a:p>
            <a:pPr lvl="0" algn="just">
              <a:spcBef>
                <a:spcPct val="50000"/>
              </a:spcBef>
            </a:pPr>
            <a:endParaRPr lang="en-US" sz="563" dirty="0"/>
          </a:p>
        </p:txBody>
      </p:sp>
      <p:sp>
        <p:nvSpPr>
          <p:cNvPr id="7" name="Rectangle 3"/>
          <p:cNvSpPr>
            <a:spLocks noChangeArrowheads="1"/>
          </p:cNvSpPr>
          <p:nvPr/>
        </p:nvSpPr>
        <p:spPr bwMode="auto">
          <a:xfrm>
            <a:off x="-142875" y="722119"/>
            <a:ext cx="57773" cy="1154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8575" tIns="14288" rIns="28575" bIns="14288" numCol="1" anchor="ctr" anchorCtr="0" compatLnSpc="1">
            <a:prstTxWarp prst="textNoShape">
              <a:avLst/>
            </a:prstTxWarp>
            <a:spAutoFit/>
          </a:bodyPr>
          <a:lstStyle/>
          <a:p>
            <a:endParaRPr lang="en-US" sz="563"/>
          </a:p>
        </p:txBody>
      </p:sp>
      <p:sp>
        <p:nvSpPr>
          <p:cNvPr id="10" name="Rectangle 3"/>
          <p:cNvSpPr>
            <a:spLocks noChangeArrowheads="1"/>
          </p:cNvSpPr>
          <p:nvPr/>
        </p:nvSpPr>
        <p:spPr bwMode="auto">
          <a:xfrm>
            <a:off x="-95250" y="769744"/>
            <a:ext cx="57773" cy="1154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8575" tIns="14288" rIns="28575" bIns="14288" numCol="1" anchor="ctr" anchorCtr="0" compatLnSpc="1">
            <a:prstTxWarp prst="textNoShape">
              <a:avLst/>
            </a:prstTxWarp>
            <a:spAutoFit/>
          </a:bodyPr>
          <a:lstStyle/>
          <a:p>
            <a:endParaRPr lang="en-US" sz="563"/>
          </a:p>
        </p:txBody>
      </p:sp>
      <p:sp>
        <p:nvSpPr>
          <p:cNvPr id="12" name="Rectangle 6"/>
          <p:cNvSpPr>
            <a:spLocks noChangeArrowheads="1"/>
          </p:cNvSpPr>
          <p:nvPr/>
        </p:nvSpPr>
        <p:spPr bwMode="auto">
          <a:xfrm>
            <a:off x="904875" y="817369"/>
            <a:ext cx="57773" cy="1154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8575" tIns="14288" rIns="28575" bIns="14288" numCol="1" anchor="ctr" anchorCtr="0" compatLnSpc="1">
            <a:prstTxWarp prst="textNoShape">
              <a:avLst/>
            </a:prstTxWarp>
            <a:spAutoFit/>
          </a:bodyPr>
          <a:lstStyle/>
          <a:p>
            <a:endParaRPr lang="en-US" sz="563"/>
          </a:p>
        </p:txBody>
      </p:sp>
      <p:sp>
        <p:nvSpPr>
          <p:cNvPr id="5" name="Rectangle 4"/>
          <p:cNvSpPr/>
          <p:nvPr/>
        </p:nvSpPr>
        <p:spPr>
          <a:xfrm>
            <a:off x="5933145" y="3356865"/>
            <a:ext cx="184731" cy="178960"/>
          </a:xfrm>
          <a:prstGeom prst="rect">
            <a:avLst/>
          </a:prstGeom>
        </p:spPr>
        <p:txBody>
          <a:bodyPr wrap="none">
            <a:spAutoFit/>
          </a:bodyPr>
          <a:lstStyle/>
          <a:p>
            <a:endParaRPr lang="en-US" sz="563" dirty="0"/>
          </a:p>
        </p:txBody>
      </p:sp>
    </p:spTree>
    <p:extLst>
      <p:ext uri="{BB962C8B-B14F-4D97-AF65-F5344CB8AC3E}">
        <p14:creationId xmlns:p14="http://schemas.microsoft.com/office/powerpoint/2010/main" val="4782588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787</Words>
  <Application>Microsoft Office PowerPoint</Application>
  <PresentationFormat>Widescreen</PresentationFormat>
  <Paragraphs>41</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ＭＳ Ｐゴシック</vt:lpstr>
      <vt:lpstr>Arial</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dc:creator>
  <cp:lastModifiedBy>Robert</cp:lastModifiedBy>
  <cp:revision>4</cp:revision>
  <cp:lastPrinted>2018-02-01T18:58:50Z</cp:lastPrinted>
  <dcterms:created xsi:type="dcterms:W3CDTF">2018-01-25T23:05:35Z</dcterms:created>
  <dcterms:modified xsi:type="dcterms:W3CDTF">2018-02-13T18:46:14Z</dcterms:modified>
</cp:coreProperties>
</file>